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</p:sldIdLst>
  <p:sldSz cx="18288000" cy="10287000"/>
  <p:notesSz cx="6858000" cy="9144000"/>
  <p:embeddedFontLst>
    <p:embeddedFont>
      <p:font typeface="Source Han Sans KR" panose="020B0600000101010101" charset="-127"/>
      <p:regular r:id="rId31"/>
    </p:embeddedFont>
    <p:embeddedFont>
      <p:font typeface="Source Han Sans KR Bold" panose="020B0600000101010101" charset="-127"/>
      <p:regular r:id="rId32"/>
    </p:embeddedFont>
    <p:embeddedFont>
      <p:font typeface="Source Han Sans KR Medium" panose="020B0600000101010101" charset="-127"/>
      <p:regular r:id="rId33"/>
    </p:embeddedFont>
    <p:embeddedFont>
      <p:font typeface="KoPub돋움체 Bold" panose="02020603020101020101" pitchFamily="18" charset="-127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C58670-0C32-499B-B9E1-5853201D6CB5}" v="4" dt="2025-07-03T04:44:23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60" y="1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태위 김" userId="f72841c22400cc37" providerId="LiveId" clId="{EAC58670-0C32-499B-B9E1-5853201D6CB5}"/>
    <pc:docChg chg="undo custSel addSld modSld">
      <pc:chgData name="태위 김" userId="f72841c22400cc37" providerId="LiveId" clId="{EAC58670-0C32-499B-B9E1-5853201D6CB5}" dt="2025-07-03T04:44:44.278" v="102" actId="1076"/>
      <pc:docMkLst>
        <pc:docMk/>
      </pc:docMkLst>
      <pc:sldChg chg="addSp delSp modSp mod">
        <pc:chgData name="태위 김" userId="f72841c22400cc37" providerId="LiveId" clId="{EAC58670-0C32-499B-B9E1-5853201D6CB5}" dt="2025-07-03T04:35:12.778" v="21" actId="1076"/>
        <pc:sldMkLst>
          <pc:docMk/>
          <pc:sldMk cId="0" sldId="281"/>
        </pc:sldMkLst>
        <pc:spChg chg="add mod">
          <ac:chgData name="태위 김" userId="f72841c22400cc37" providerId="LiveId" clId="{EAC58670-0C32-499B-B9E1-5853201D6CB5}" dt="2025-07-03T04:35:12.778" v="21" actId="1076"/>
          <ac:spMkLst>
            <pc:docMk/>
            <pc:sldMk cId="0" sldId="281"/>
            <ac:spMk id="7" creationId="{0C867268-035C-ABBF-8C01-D6B784631527}"/>
          </ac:spMkLst>
        </pc:spChg>
        <pc:spChg chg="add del">
          <ac:chgData name="태위 김" userId="f72841c22400cc37" providerId="LiveId" clId="{EAC58670-0C32-499B-B9E1-5853201D6CB5}" dt="2025-07-03T04:34:26.858" v="10" actId="22"/>
          <ac:spMkLst>
            <pc:docMk/>
            <pc:sldMk cId="0" sldId="281"/>
            <ac:spMk id="9" creationId="{C350B680-C925-B6C5-1DAA-484B91487ADD}"/>
          </ac:spMkLst>
        </pc:spChg>
        <pc:spChg chg="add del">
          <ac:chgData name="태위 김" userId="f72841c22400cc37" providerId="LiveId" clId="{EAC58670-0C32-499B-B9E1-5853201D6CB5}" dt="2025-07-03T04:34:31.137" v="12" actId="478"/>
          <ac:spMkLst>
            <pc:docMk/>
            <pc:sldMk cId="0" sldId="281"/>
            <ac:spMk id="11" creationId="{E67B75F2-A10E-750F-ADDF-6798DBC16C35}"/>
          </ac:spMkLst>
        </pc:spChg>
        <pc:spChg chg="add del">
          <ac:chgData name="태위 김" userId="f72841c22400cc37" providerId="LiveId" clId="{EAC58670-0C32-499B-B9E1-5853201D6CB5}" dt="2025-07-03T04:34:43.059" v="14" actId="22"/>
          <ac:spMkLst>
            <pc:docMk/>
            <pc:sldMk cId="0" sldId="281"/>
            <ac:spMk id="13" creationId="{67D233D2-B5F2-8AE1-AD12-275EB96F251A}"/>
          </ac:spMkLst>
        </pc:spChg>
        <pc:spChg chg="add del">
          <ac:chgData name="태위 김" userId="f72841c22400cc37" providerId="LiveId" clId="{EAC58670-0C32-499B-B9E1-5853201D6CB5}" dt="2025-07-03T04:34:44.856" v="16" actId="478"/>
          <ac:spMkLst>
            <pc:docMk/>
            <pc:sldMk cId="0" sldId="281"/>
            <ac:spMk id="15" creationId="{4AE00B62-01CE-CAA9-543A-0AAE909F427C}"/>
          </ac:spMkLst>
        </pc:spChg>
        <pc:picChg chg="add mod">
          <ac:chgData name="태위 김" userId="f72841c22400cc37" providerId="LiveId" clId="{EAC58670-0C32-499B-B9E1-5853201D6CB5}" dt="2025-07-03T04:35:12.778" v="21" actId="1076"/>
          <ac:picMkLst>
            <pc:docMk/>
            <pc:sldMk cId="0" sldId="281"/>
            <ac:picMk id="17" creationId="{0EB87866-F322-77A6-0D1F-297A4045EDD4}"/>
          </ac:picMkLst>
        </pc:picChg>
      </pc:sldChg>
      <pc:sldChg chg="addSp delSp modSp add mod">
        <pc:chgData name="태위 김" userId="f72841c22400cc37" providerId="LiveId" clId="{EAC58670-0C32-499B-B9E1-5853201D6CB5}" dt="2025-07-03T04:44:44.278" v="102" actId="1076"/>
        <pc:sldMkLst>
          <pc:docMk/>
          <pc:sldMk cId="4127817452" sldId="284"/>
        </pc:sldMkLst>
        <pc:spChg chg="del">
          <ac:chgData name="태위 김" userId="f72841c22400cc37" providerId="LiveId" clId="{EAC58670-0C32-499B-B9E1-5853201D6CB5}" dt="2025-07-03T04:43:49.744" v="23" actId="478"/>
          <ac:spMkLst>
            <pc:docMk/>
            <pc:sldMk cId="4127817452" sldId="284"/>
            <ac:spMk id="3" creationId="{F91BA886-2013-6FA3-3520-E978401DD7D0}"/>
          </ac:spMkLst>
        </pc:spChg>
        <pc:spChg chg="mod">
          <ac:chgData name="태위 김" userId="f72841c22400cc37" providerId="LiveId" clId="{EAC58670-0C32-499B-B9E1-5853201D6CB5}" dt="2025-07-03T04:43:58.603" v="32" actId="20577"/>
          <ac:spMkLst>
            <pc:docMk/>
            <pc:sldMk cId="4127817452" sldId="284"/>
            <ac:spMk id="4" creationId="{55C01D0A-DCDC-0648-FBD1-AAE64FAEBA84}"/>
          </ac:spMkLst>
        </pc:spChg>
        <pc:spChg chg="mod">
          <ac:chgData name="태위 김" userId="f72841c22400cc37" providerId="LiveId" clId="{EAC58670-0C32-499B-B9E1-5853201D6CB5}" dt="2025-07-03T04:43:53.791" v="25" actId="20577"/>
          <ac:spMkLst>
            <pc:docMk/>
            <pc:sldMk cId="4127817452" sldId="284"/>
            <ac:spMk id="5" creationId="{E60B2CA8-3BD3-E2F7-EF6E-EA6B7CA8040D}"/>
          </ac:spMkLst>
        </pc:spChg>
        <pc:spChg chg="mod">
          <ac:chgData name="태위 김" userId="f72841c22400cc37" providerId="LiveId" clId="{EAC58670-0C32-499B-B9E1-5853201D6CB5}" dt="2025-07-03T04:44:03.402" v="44" actId="20577"/>
          <ac:spMkLst>
            <pc:docMk/>
            <pc:sldMk cId="4127817452" sldId="284"/>
            <ac:spMk id="6" creationId="{1257ED55-8FFF-CBE8-E701-7E635E09832D}"/>
          </ac:spMkLst>
        </pc:spChg>
        <pc:spChg chg="del">
          <ac:chgData name="태위 김" userId="f72841c22400cc37" providerId="LiveId" clId="{EAC58670-0C32-499B-B9E1-5853201D6CB5}" dt="2025-07-03T04:43:49.744" v="23" actId="478"/>
          <ac:spMkLst>
            <pc:docMk/>
            <pc:sldMk cId="4127817452" sldId="284"/>
            <ac:spMk id="7" creationId="{6FFAF360-A507-D6CF-8440-5056BB6E14DC}"/>
          </ac:spMkLst>
        </pc:spChg>
        <pc:spChg chg="add mod">
          <ac:chgData name="태위 김" userId="f72841c22400cc37" providerId="LiveId" clId="{EAC58670-0C32-499B-B9E1-5853201D6CB5}" dt="2025-07-03T04:44:44.278" v="102" actId="1076"/>
          <ac:spMkLst>
            <pc:docMk/>
            <pc:sldMk cId="4127817452" sldId="284"/>
            <ac:spMk id="8" creationId="{CE5C9B99-B1E8-1DC7-535A-FADDE21CF4E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5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01280" y="4576763"/>
            <a:ext cx="8186720" cy="5710237"/>
          </a:xfrm>
          <a:custGeom>
            <a:avLst/>
            <a:gdLst/>
            <a:ahLst/>
            <a:cxnLst/>
            <a:rect l="l" t="t" r="r" b="b"/>
            <a:pathLst>
              <a:path w="8186720" h="5710237">
                <a:moveTo>
                  <a:pt x="0" y="0"/>
                </a:moveTo>
                <a:lnTo>
                  <a:pt x="8186720" y="0"/>
                </a:lnTo>
                <a:lnTo>
                  <a:pt x="8186720" y="5710237"/>
                </a:lnTo>
                <a:lnTo>
                  <a:pt x="0" y="5710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252670" y="5062701"/>
            <a:ext cx="77604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2670" y="2117030"/>
            <a:ext cx="1639334" cy="1630625"/>
            <a:chOff x="0" y="0"/>
            <a:chExt cx="2915920" cy="29004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15920" cy="2901699"/>
            </a:xfrm>
            <a:custGeom>
              <a:avLst/>
              <a:gdLst/>
              <a:ahLst/>
              <a:cxnLst/>
              <a:rect l="l" t="t" r="r" b="b"/>
              <a:pathLst>
                <a:path w="2915920" h="2901699">
                  <a:moveTo>
                    <a:pt x="960120" y="2367988"/>
                  </a:moveTo>
                  <a:lnTo>
                    <a:pt x="1921510" y="2367988"/>
                  </a:lnTo>
                  <a:lnTo>
                    <a:pt x="2108200" y="2901699"/>
                  </a:lnTo>
                  <a:lnTo>
                    <a:pt x="2915920" y="2901699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2900429"/>
                  </a:lnTo>
                  <a:lnTo>
                    <a:pt x="778510" y="2900429"/>
                  </a:lnTo>
                  <a:lnTo>
                    <a:pt x="960120" y="2367988"/>
                  </a:lnTo>
                  <a:close/>
                  <a:moveTo>
                    <a:pt x="1442720" y="960589"/>
                  </a:moveTo>
                  <a:lnTo>
                    <a:pt x="1701800" y="1729060"/>
                  </a:lnTo>
                  <a:lnTo>
                    <a:pt x="1179830" y="1729060"/>
                  </a:lnTo>
                  <a:lnTo>
                    <a:pt x="1442720" y="960589"/>
                  </a:lnTo>
                  <a:close/>
                </a:path>
              </a:pathLst>
            </a:custGeom>
            <a:blipFill>
              <a:blip r:embed="rId4"/>
              <a:stretch>
                <a:fillRect l="-65541" t="-5416" b="-541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54596" y="2117030"/>
            <a:ext cx="441963" cy="1630625"/>
            <a:chOff x="0" y="0"/>
            <a:chExt cx="786130" cy="29004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130" cy="2900429"/>
            </a:xfrm>
            <a:custGeom>
              <a:avLst/>
              <a:gdLst/>
              <a:ahLst/>
              <a:cxnLst/>
              <a:rect l="l" t="t" r="r" b="b"/>
              <a:pathLst>
                <a:path w="786130" h="2900429">
                  <a:moveTo>
                    <a:pt x="0" y="0"/>
                  </a:moveTo>
                  <a:lnTo>
                    <a:pt x="786130" y="0"/>
                  </a:lnTo>
                  <a:lnTo>
                    <a:pt x="786130" y="2900429"/>
                  </a:lnTo>
                  <a:lnTo>
                    <a:pt x="0" y="2900429"/>
                  </a:lnTo>
                  <a:close/>
                </a:path>
              </a:pathLst>
            </a:custGeom>
            <a:blipFill>
              <a:blip r:embed="rId4"/>
              <a:stretch>
                <a:fillRect l="-226885" r="-22688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67787" y="3873084"/>
            <a:ext cx="9281826" cy="942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45"/>
              </a:lnSpc>
            </a:pPr>
            <a:r>
              <a:rPr lang="en-US" sz="5532" b="1" spc="-110">
                <a:solidFill>
                  <a:srgbClr val="F2F2F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 기초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7787" y="5242785"/>
            <a:ext cx="9112060" cy="56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 spc="-64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인공지능 활용법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82218" y="813771"/>
            <a:ext cx="3677082" cy="34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GROUP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51957" y="2254046"/>
            <a:ext cx="1385221" cy="1400982"/>
          </a:xfrm>
          <a:custGeom>
            <a:avLst/>
            <a:gdLst/>
            <a:ahLst/>
            <a:cxnLst/>
            <a:rect l="l" t="t" r="r" b="b"/>
            <a:pathLst>
              <a:path w="1385221" h="1400982">
                <a:moveTo>
                  <a:pt x="0" y="0"/>
                </a:moveTo>
                <a:lnTo>
                  <a:pt x="1385221" y="0"/>
                </a:lnTo>
                <a:lnTo>
                  <a:pt x="1385221" y="1400982"/>
                </a:lnTo>
                <a:lnTo>
                  <a:pt x="0" y="140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파이썬이란?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What is Python?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05211" y="2596714"/>
            <a:ext cx="5983023" cy="63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Python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4567" y="4418298"/>
            <a:ext cx="7191343" cy="251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spc="-6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파이썬은 여러 운영체제(Windows, macOS, Linux 등)에서 동일한 소스 코드를 실행할 수 있습니다.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spc="-6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이는 파이썬 인터프리터가 플랫폼에 종속되지 않고, 각 플랫폼에 맞는 실행 환경을 제공하기 때문입니다.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spc="-6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예를 들어, Windows에서 작성한 코드가 별도의 수정 없이 Linux에서도 작동합니다.</a:t>
            </a:r>
          </a:p>
          <a:p>
            <a:pPr algn="l">
              <a:lnSpc>
                <a:spcPts val="2880"/>
              </a:lnSpc>
              <a:spcBef>
                <a:spcPct val="0"/>
              </a:spcBef>
            </a:pPr>
            <a:endParaRPr lang="en-US" sz="1800" spc="-63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37554" y="3959828"/>
            <a:ext cx="195401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플랫폼 독립적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11812" y="7632033"/>
            <a:ext cx="7864376" cy="65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-&gt; 운영체제에 맞는 인터프리터가 필요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51957" y="2254046"/>
            <a:ext cx="1385221" cy="1400982"/>
          </a:xfrm>
          <a:custGeom>
            <a:avLst/>
            <a:gdLst/>
            <a:ahLst/>
            <a:cxnLst/>
            <a:rect l="l" t="t" r="r" b="b"/>
            <a:pathLst>
              <a:path w="1385221" h="1400982">
                <a:moveTo>
                  <a:pt x="0" y="0"/>
                </a:moveTo>
                <a:lnTo>
                  <a:pt x="1385221" y="0"/>
                </a:lnTo>
                <a:lnTo>
                  <a:pt x="1385221" y="1400982"/>
                </a:lnTo>
                <a:lnTo>
                  <a:pt x="0" y="140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307385" y="3080879"/>
            <a:ext cx="7946801" cy="5554787"/>
          </a:xfrm>
          <a:custGeom>
            <a:avLst/>
            <a:gdLst/>
            <a:ahLst/>
            <a:cxnLst/>
            <a:rect l="l" t="t" r="r" b="b"/>
            <a:pathLst>
              <a:path w="7946801" h="5554787">
                <a:moveTo>
                  <a:pt x="0" y="0"/>
                </a:moveTo>
                <a:lnTo>
                  <a:pt x="7946801" y="0"/>
                </a:lnTo>
                <a:lnTo>
                  <a:pt x="7946801" y="5554787"/>
                </a:lnTo>
                <a:lnTo>
                  <a:pt x="0" y="5554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파이썬이란?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What is Python?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05211" y="2596714"/>
            <a:ext cx="5983023" cy="63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Python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44567" y="4418298"/>
            <a:ext cx="7191343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spc="-6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파이썬은 변수 선언 시 타입을 명시하지 않고, 값이 할당될 때 타입이 동적으로 결정됩니다.</a:t>
            </a:r>
          </a:p>
          <a:p>
            <a:pPr marL="388620" lvl="1" indent="-194310" algn="l">
              <a:lnSpc>
                <a:spcPts val="288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pc="-6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타입 간 암묵적 변환(coercion)이 제한됩니다.</a:t>
            </a:r>
          </a:p>
          <a:p>
            <a:pPr algn="l">
              <a:lnSpc>
                <a:spcPts val="2880"/>
              </a:lnSpc>
              <a:spcBef>
                <a:spcPct val="0"/>
              </a:spcBef>
            </a:pPr>
            <a:endParaRPr lang="en-US" sz="1800" spc="-63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00505" y="3959828"/>
            <a:ext cx="842261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동적 타입(Dynamic Typing), 강한 타입(Strong Typing)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51957" y="2254046"/>
            <a:ext cx="1385221" cy="1400982"/>
          </a:xfrm>
          <a:custGeom>
            <a:avLst/>
            <a:gdLst/>
            <a:ahLst/>
            <a:cxnLst/>
            <a:rect l="l" t="t" r="r" b="b"/>
            <a:pathLst>
              <a:path w="1385221" h="1400982">
                <a:moveTo>
                  <a:pt x="0" y="0"/>
                </a:moveTo>
                <a:lnTo>
                  <a:pt x="1385221" y="0"/>
                </a:lnTo>
                <a:lnTo>
                  <a:pt x="1385221" y="1400982"/>
                </a:lnTo>
                <a:lnTo>
                  <a:pt x="0" y="140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파이썬이란?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What is Python?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05211" y="2596714"/>
            <a:ext cx="5983023" cy="63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Python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32572" y="3737927"/>
            <a:ext cx="9822855" cy="4841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요약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33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647695" lvl="1" indent="-323848" algn="l">
              <a:lnSpc>
                <a:spcPts val="6329"/>
              </a:lnSpc>
              <a:buAutoNum type="arabicPeriod"/>
            </a:pPr>
            <a:r>
              <a:rPr lang="en-US" sz="2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인터프리터 기반이라 코드를 작성하고 바로 실행 가능하며,</a:t>
            </a:r>
          </a:p>
          <a:p>
            <a:pPr marL="647695" lvl="1" indent="-323848" algn="l">
              <a:lnSpc>
                <a:spcPts val="6329"/>
              </a:lnSpc>
              <a:buAutoNum type="arabicPeriod"/>
            </a:pPr>
            <a:r>
              <a:rPr lang="en-US" sz="2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객체지향 프로그래밍을 지원하고,</a:t>
            </a:r>
          </a:p>
          <a:p>
            <a:pPr marL="647695" lvl="1" indent="-323848" algn="l">
              <a:lnSpc>
                <a:spcPts val="6329"/>
              </a:lnSpc>
              <a:buAutoNum type="arabicPeriod"/>
            </a:pPr>
            <a:r>
              <a:rPr lang="en-US" sz="2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운영체제에 구애받지 않고 실행 가능하며,</a:t>
            </a:r>
          </a:p>
          <a:p>
            <a:pPr marL="647695" lvl="1" indent="-323848" algn="l">
              <a:lnSpc>
                <a:spcPts val="6329"/>
              </a:lnSpc>
              <a:buAutoNum type="arabicPeriod"/>
            </a:pPr>
            <a:r>
              <a:rPr lang="en-US" sz="2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타입 선언 없이 변수에 자유롭게 값을 할당할 수 있고,</a:t>
            </a:r>
          </a:p>
          <a:p>
            <a:pPr marL="647695" lvl="1" indent="-323848" algn="l">
              <a:lnSpc>
                <a:spcPts val="6329"/>
              </a:lnSpc>
              <a:buAutoNum type="arabicPeriod"/>
            </a:pPr>
            <a:r>
              <a:rPr lang="en-US" sz="2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대화형 환경을 통해 빠른 실험과 학습이 가능합니다.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115607" y="3333970"/>
            <a:ext cx="5157450" cy="515745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52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0723" tIns="40723" rIns="40723" bIns="40723" rtlCol="0" anchor="ctr"/>
            <a:lstStyle/>
            <a:p>
              <a:pPr algn="ctr">
                <a:lnSpc>
                  <a:spcPts val="246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792148" y="4687051"/>
            <a:ext cx="3804368" cy="380436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2F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0723" tIns="40723" rIns="40723" bIns="40723" rtlCol="0" anchor="ctr"/>
            <a:lstStyle/>
            <a:p>
              <a:pPr algn="ctr">
                <a:lnSpc>
                  <a:spcPts val="246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582690" y="6268136"/>
            <a:ext cx="2223284" cy="222328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0723" tIns="40723" rIns="40723" bIns="40723" rtlCol="0" anchor="ctr"/>
            <a:lstStyle/>
            <a:p>
              <a:pPr algn="ctr">
                <a:lnSpc>
                  <a:spcPts val="246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6504036" y="4017730"/>
            <a:ext cx="2624335" cy="0"/>
          </a:xfrm>
          <a:prstGeom prst="line">
            <a:avLst/>
          </a:prstGeom>
          <a:ln w="19050" cap="flat">
            <a:solidFill>
              <a:srgbClr val="8286FE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 flipV="1">
            <a:off x="6504036" y="5443836"/>
            <a:ext cx="2624335" cy="0"/>
          </a:xfrm>
          <a:prstGeom prst="line">
            <a:avLst/>
          </a:prstGeom>
          <a:ln w="19050" cap="flat">
            <a:solidFill>
              <a:srgbClr val="8286FE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6504036" y="7268953"/>
            <a:ext cx="2573194" cy="0"/>
          </a:xfrm>
          <a:prstGeom prst="line">
            <a:avLst/>
          </a:prstGeom>
          <a:ln w="19050" cap="flat">
            <a:solidFill>
              <a:srgbClr val="8286FE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9354071" y="3768998"/>
            <a:ext cx="5459176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 spc="-90">
                <a:solidFill>
                  <a:srgbClr val="4B52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문제해결 / 취미생활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54071" y="5189256"/>
            <a:ext cx="5459176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 spc="-90">
                <a:solidFill>
                  <a:srgbClr val="4B52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생산성 향상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54071" y="7060427"/>
            <a:ext cx="5459176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 spc="-90">
                <a:solidFill>
                  <a:srgbClr val="4B52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소프트웨어 개발 / 인공지능 활용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61094" y="3709863"/>
            <a:ext cx="2066475" cy="632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1"/>
              </a:lnSpc>
            </a:pPr>
            <a:r>
              <a:rPr lang="en-US" sz="1843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Problem Solving / Hobbies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64042" y="5198781"/>
            <a:ext cx="1860581" cy="632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1"/>
              </a:lnSpc>
            </a:pPr>
            <a:r>
              <a:rPr lang="en-US" sz="1843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Productivity Enhancement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64042" y="6879319"/>
            <a:ext cx="1860581" cy="962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1"/>
              </a:lnSpc>
            </a:pPr>
            <a:r>
              <a:rPr lang="en-US" sz="1843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Software Development / AI Applications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54071" y="4149329"/>
            <a:ext cx="5637073" cy="41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9"/>
              </a:lnSpc>
            </a:pPr>
            <a:r>
              <a:rPr lang="en-US" sz="2199" spc="-7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학습 및 창의성을 발휘할 수 있는 기회 제공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54071" y="5569587"/>
            <a:ext cx="5637073" cy="41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9"/>
              </a:lnSpc>
            </a:pPr>
            <a:r>
              <a:rPr lang="en-US" sz="2199" spc="-7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업무 자동화, 데이터 분석, 마케팅 등에 활용 가능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54071" y="7529519"/>
            <a:ext cx="5637073" cy="85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9"/>
              </a:lnSpc>
            </a:pPr>
            <a:r>
              <a:rPr lang="en-US" sz="2199" spc="-7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강력한 라이브러리와 프레임워크 지원으로 대규모 프로젝트 개발에 적합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파이썬을 배워야 하는 이유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Why we need to learn Python?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118196" y="2680620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파이썬을 배워야 하는 이유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Why we need to learn Python?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46271" y="5219653"/>
            <a:ext cx="7297729" cy="63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바이브</a:t>
            </a: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</a:t>
            </a:r>
            <a:r>
              <a:rPr lang="en-US" sz="36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코딩</a:t>
            </a: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</a:t>
            </a:r>
            <a:r>
              <a:rPr lang="en-US" sz="36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하면</a:t>
            </a: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</a:t>
            </a:r>
            <a:r>
              <a:rPr lang="en-US" sz="36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되는거</a:t>
            </a: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</a:t>
            </a:r>
            <a:r>
              <a:rPr lang="en-US" sz="36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아닌가요</a:t>
            </a: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117698" y="2602062"/>
            <a:ext cx="14052604" cy="7272222"/>
          </a:xfrm>
          <a:custGeom>
            <a:avLst/>
            <a:gdLst/>
            <a:ahLst/>
            <a:cxnLst/>
            <a:rect l="l" t="t" r="r" b="b"/>
            <a:pathLst>
              <a:path w="14052604" h="7272222">
                <a:moveTo>
                  <a:pt x="0" y="0"/>
                </a:moveTo>
                <a:lnTo>
                  <a:pt x="14052604" y="0"/>
                </a:lnTo>
                <a:lnTo>
                  <a:pt x="14052604" y="7272222"/>
                </a:lnTo>
                <a:lnTo>
                  <a:pt x="0" y="727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파이썬을 배워야 하는 이유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Why we need to learn Python?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492642" y="2796967"/>
            <a:ext cx="6577826" cy="6577826"/>
          </a:xfrm>
          <a:custGeom>
            <a:avLst/>
            <a:gdLst/>
            <a:ahLst/>
            <a:cxnLst/>
            <a:rect l="l" t="t" r="r" b="b"/>
            <a:pathLst>
              <a:path w="6577826" h="6577826">
                <a:moveTo>
                  <a:pt x="0" y="0"/>
                </a:moveTo>
                <a:lnTo>
                  <a:pt x="6577826" y="0"/>
                </a:lnTo>
                <a:lnTo>
                  <a:pt x="6577826" y="6577826"/>
                </a:lnTo>
                <a:lnTo>
                  <a:pt x="0" y="6577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217532" y="2796967"/>
            <a:ext cx="6577826" cy="6577826"/>
          </a:xfrm>
          <a:custGeom>
            <a:avLst/>
            <a:gdLst/>
            <a:ahLst/>
            <a:cxnLst/>
            <a:rect l="l" t="t" r="r" b="b"/>
            <a:pathLst>
              <a:path w="6577826" h="6577826">
                <a:moveTo>
                  <a:pt x="0" y="0"/>
                </a:moveTo>
                <a:lnTo>
                  <a:pt x="6577826" y="0"/>
                </a:lnTo>
                <a:lnTo>
                  <a:pt x="6577826" y="6577826"/>
                </a:lnTo>
                <a:lnTo>
                  <a:pt x="0" y="6577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파이썬을 배워야 하는 이유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Why we need to learn Python?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파이썬을 배워야 하는 이유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Why we need to learn Python?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97602" y="8900477"/>
            <a:ext cx="7297729" cy="63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이제</a:t>
            </a: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</a:t>
            </a:r>
            <a:r>
              <a:rPr lang="en-US" sz="36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개발자는</a:t>
            </a: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</a:t>
            </a:r>
            <a:r>
              <a:rPr lang="en-US" sz="36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필요</a:t>
            </a: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</a:t>
            </a:r>
            <a:r>
              <a:rPr lang="en-US" sz="36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없는건가</a:t>
            </a: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?</a:t>
            </a:r>
          </a:p>
        </p:txBody>
      </p:sp>
      <p:sp>
        <p:nvSpPr>
          <p:cNvPr id="7" name="Freeform 7"/>
          <p:cNvSpPr/>
          <p:nvPr/>
        </p:nvSpPr>
        <p:spPr>
          <a:xfrm>
            <a:off x="4474787" y="2532705"/>
            <a:ext cx="9338425" cy="6215411"/>
          </a:xfrm>
          <a:custGeom>
            <a:avLst/>
            <a:gdLst/>
            <a:ahLst/>
            <a:cxnLst/>
            <a:rect l="l" t="t" r="r" b="b"/>
            <a:pathLst>
              <a:path w="9338425" h="6215411">
                <a:moveTo>
                  <a:pt x="0" y="0"/>
                </a:moveTo>
                <a:lnTo>
                  <a:pt x="9338426" y="0"/>
                </a:lnTo>
                <a:lnTo>
                  <a:pt x="9338426" y="6215411"/>
                </a:lnTo>
                <a:lnTo>
                  <a:pt x="0" y="6215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056062" y="2459415"/>
            <a:ext cx="10175877" cy="7450812"/>
          </a:xfrm>
          <a:custGeom>
            <a:avLst/>
            <a:gdLst/>
            <a:ahLst/>
            <a:cxnLst/>
            <a:rect l="l" t="t" r="r" b="b"/>
            <a:pathLst>
              <a:path w="10175877" h="7450812">
                <a:moveTo>
                  <a:pt x="0" y="0"/>
                </a:moveTo>
                <a:lnTo>
                  <a:pt x="10175876" y="0"/>
                </a:lnTo>
                <a:lnTo>
                  <a:pt x="10175876" y="7450811"/>
                </a:lnTo>
                <a:lnTo>
                  <a:pt x="0" y="7450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파이썬을 배워야 하는 이유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Why we need to learn Python?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987733" y="2584921"/>
            <a:ext cx="7271567" cy="7165173"/>
          </a:xfrm>
          <a:custGeom>
            <a:avLst/>
            <a:gdLst/>
            <a:ahLst/>
            <a:cxnLst/>
            <a:rect l="l" t="t" r="r" b="b"/>
            <a:pathLst>
              <a:path w="7271567" h="7165173">
                <a:moveTo>
                  <a:pt x="0" y="0"/>
                </a:moveTo>
                <a:lnTo>
                  <a:pt x="7271567" y="0"/>
                </a:lnTo>
                <a:lnTo>
                  <a:pt x="7271567" y="7165173"/>
                </a:lnTo>
                <a:lnTo>
                  <a:pt x="0" y="7165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283" b="-5213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파이썬을 배워야 하는 이유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Why we need to learn Python?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46271" y="2508721"/>
            <a:ext cx="7297729" cy="63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생산성의</a:t>
            </a: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</a:t>
            </a:r>
            <a:r>
              <a:rPr lang="en-US" sz="36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차이</a:t>
            </a:r>
            <a:endParaRPr lang="en-US" sz="3699" b="1" dirty="0"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Gotham Bold"/>
              <a:sym typeface="Gotham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3776817"/>
            <a:ext cx="8492981" cy="524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spc="-8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코딩을 모르는 사람: AI로 아주 간단한 로직은 구현 가능</a:t>
            </a:r>
          </a:p>
          <a:p>
            <a:pPr algn="ctr">
              <a:lnSpc>
                <a:spcPts val="3499"/>
              </a:lnSpc>
            </a:pPr>
            <a:r>
              <a:rPr lang="en-US" sz="2499" b="1" spc="-8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→ 학습 속도 향상</a:t>
            </a:r>
          </a:p>
          <a:p>
            <a:pPr algn="l">
              <a:lnSpc>
                <a:spcPts val="3499"/>
              </a:lnSpc>
            </a:pPr>
            <a:endParaRPr lang="en-US" sz="2499" b="1" spc="-87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spc="-8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초급 프로그래머: 인터넷 검색 시간 단축 </a:t>
            </a:r>
          </a:p>
          <a:p>
            <a:pPr algn="ctr">
              <a:lnSpc>
                <a:spcPts val="3499"/>
              </a:lnSpc>
            </a:pPr>
            <a:r>
              <a:rPr lang="en-US" sz="2499" b="1" spc="-8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→ 생산성 30% 향상</a:t>
            </a:r>
          </a:p>
          <a:p>
            <a:pPr algn="l">
              <a:lnSpc>
                <a:spcPts val="3499"/>
              </a:lnSpc>
            </a:pPr>
            <a:endParaRPr lang="en-US" sz="2499" b="1" spc="-87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spc="-8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중급 프로그래머: AI로 빠른 프로토타입 개발</a:t>
            </a:r>
          </a:p>
          <a:p>
            <a:pPr algn="ctr">
              <a:lnSpc>
                <a:spcPts val="3499"/>
              </a:lnSpc>
            </a:pPr>
            <a:r>
              <a:rPr lang="en-US" sz="2499" b="1" spc="-8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→ 생산성 100% 향상</a:t>
            </a:r>
          </a:p>
          <a:p>
            <a:pPr algn="l">
              <a:lnSpc>
                <a:spcPts val="3499"/>
              </a:lnSpc>
            </a:pPr>
            <a:endParaRPr lang="en-US" sz="2499" b="1" spc="-87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spc="-8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시니어 프로그래머: 아키텍처 설계, 성능 튜닝, 보안, 장애 복구           </a:t>
            </a:r>
          </a:p>
          <a:p>
            <a:pPr algn="l">
              <a:lnSpc>
                <a:spcPts val="3499"/>
              </a:lnSpc>
            </a:pPr>
            <a:r>
              <a:rPr lang="en-US" sz="2499" b="1" spc="-8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                          등 blueprint를 가지고 빠른 개발 가능</a:t>
            </a:r>
          </a:p>
          <a:p>
            <a:pPr algn="ctr">
              <a:lnSpc>
                <a:spcPts val="3499"/>
              </a:lnSpc>
            </a:pPr>
            <a:r>
              <a:rPr lang="en-US" sz="2499" b="1" spc="-8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→ 생산성 3000% 향상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98538" y="2286078"/>
            <a:ext cx="5808563" cy="519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104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파이썬이란?</a:t>
            </a:r>
          </a:p>
          <a:p>
            <a:pPr algn="l">
              <a:lnSpc>
                <a:spcPts val="5995"/>
              </a:lnSpc>
            </a:pPr>
            <a:r>
              <a:rPr lang="en-US" sz="2997" b="1" spc="-104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파이썬을 배워야 하는 이유</a:t>
            </a:r>
          </a:p>
          <a:p>
            <a:pPr algn="l">
              <a:lnSpc>
                <a:spcPts val="5995"/>
              </a:lnSpc>
            </a:pPr>
            <a:r>
              <a:rPr lang="en-US" sz="2997" b="1" spc="-104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파이썬의 주요 응용 분야</a:t>
            </a:r>
          </a:p>
          <a:p>
            <a:pPr algn="l">
              <a:lnSpc>
                <a:spcPts val="5995"/>
              </a:lnSpc>
            </a:pPr>
            <a:r>
              <a:rPr lang="en-US" sz="2997" b="1" spc="-104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파이썬의 장점과 단점</a:t>
            </a:r>
          </a:p>
          <a:p>
            <a:pPr algn="l">
              <a:lnSpc>
                <a:spcPts val="5995"/>
              </a:lnSpc>
            </a:pPr>
            <a:r>
              <a:rPr lang="en-US" sz="2997" b="1" spc="-104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파이썬의 미래 전망</a:t>
            </a:r>
          </a:p>
          <a:p>
            <a:pPr algn="l">
              <a:lnSpc>
                <a:spcPts val="5995"/>
              </a:lnSpc>
            </a:pPr>
            <a:r>
              <a:rPr lang="en-US" sz="2997" b="1" spc="-104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파이썬 실습</a:t>
            </a:r>
          </a:p>
          <a:p>
            <a:pPr algn="l">
              <a:lnSpc>
                <a:spcPts val="5995"/>
              </a:lnSpc>
            </a:pPr>
            <a:r>
              <a:rPr lang="en-US" sz="2997" b="1" spc="-104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질문과 답변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187580" y="2286078"/>
            <a:ext cx="715867" cy="5285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01</a:t>
            </a:r>
          </a:p>
          <a:p>
            <a:pPr algn="l">
              <a:lnSpc>
                <a:spcPts val="5995"/>
              </a:lnSpc>
            </a:pPr>
            <a:r>
              <a:rPr lang="en-US" sz="2997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02</a:t>
            </a:r>
          </a:p>
          <a:p>
            <a:pPr algn="l">
              <a:lnSpc>
                <a:spcPts val="5995"/>
              </a:lnSpc>
            </a:pPr>
            <a:r>
              <a:rPr lang="en-US" sz="2997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03</a:t>
            </a:r>
          </a:p>
          <a:p>
            <a:pPr algn="l">
              <a:lnSpc>
                <a:spcPts val="5995"/>
              </a:lnSpc>
            </a:pPr>
            <a:r>
              <a:rPr lang="en-US" sz="2997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04</a:t>
            </a:r>
          </a:p>
          <a:p>
            <a:pPr algn="l">
              <a:lnSpc>
                <a:spcPts val="5995"/>
              </a:lnSpc>
            </a:pPr>
            <a:r>
              <a:rPr lang="en-US" sz="2997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05</a:t>
            </a:r>
          </a:p>
          <a:p>
            <a:pPr algn="l">
              <a:lnSpc>
                <a:spcPts val="5995"/>
              </a:lnSpc>
            </a:pPr>
            <a:r>
              <a:rPr lang="en-US" sz="2997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06</a:t>
            </a:r>
          </a:p>
          <a:p>
            <a:pPr algn="l">
              <a:lnSpc>
                <a:spcPts val="5995"/>
              </a:lnSpc>
            </a:pPr>
            <a:r>
              <a:rPr lang="en-US" sz="2997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3008" y="3574830"/>
            <a:ext cx="7610992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spc="-76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파이썬의 기본 개념과 주요 응용 분야를 소개하고, </a:t>
            </a:r>
          </a:p>
          <a:p>
            <a:pPr algn="l">
              <a:lnSpc>
                <a:spcPts val="3079"/>
              </a:lnSpc>
            </a:pPr>
            <a:r>
              <a:rPr lang="en-US" sz="2199" b="1" spc="-76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그 미래 전망에 대해 논의합니다.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3008" y="2400378"/>
            <a:ext cx="7610992" cy="87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713506" y="3064942"/>
            <a:ext cx="10860988" cy="6923880"/>
          </a:xfrm>
          <a:custGeom>
            <a:avLst/>
            <a:gdLst/>
            <a:ahLst/>
            <a:cxnLst/>
            <a:rect l="l" t="t" r="r" b="b"/>
            <a:pathLst>
              <a:path w="10860988" h="6923880">
                <a:moveTo>
                  <a:pt x="0" y="0"/>
                </a:moveTo>
                <a:lnTo>
                  <a:pt x="10860988" y="0"/>
                </a:lnTo>
                <a:lnTo>
                  <a:pt x="10860988" y="6923879"/>
                </a:lnTo>
                <a:lnTo>
                  <a:pt x="0" y="6923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파이썬을 배워야 하는 이유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Why we need to learn Python?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95136" y="2220708"/>
            <a:ext cx="7297729" cy="63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그래도</a:t>
            </a: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</a:t>
            </a:r>
            <a:r>
              <a:rPr lang="en-US" sz="36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희망은</a:t>
            </a: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</a:t>
            </a:r>
            <a:r>
              <a:rPr lang="en-US" sz="36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있다</a:t>
            </a:r>
            <a:endParaRPr lang="en-US" sz="3699" b="1" dirty="0"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Gotham Bold"/>
              <a:sym typeface="Gotham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파이썬을 배워야 하는 이유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Why we need to learn Python?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73301" y="3984744"/>
            <a:ext cx="11541399" cy="63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기술보다</a:t>
            </a: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</a:t>
            </a:r>
            <a:r>
              <a:rPr lang="en-US" sz="36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중요한</a:t>
            </a: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</a:t>
            </a:r>
            <a:r>
              <a:rPr lang="en-US" sz="36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것은</a:t>
            </a: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'</a:t>
            </a:r>
            <a:r>
              <a:rPr lang="en-US" sz="36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무엇을</a:t>
            </a: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</a:t>
            </a:r>
            <a:r>
              <a:rPr lang="en-US" sz="36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위한</a:t>
            </a: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</a:t>
            </a:r>
            <a:r>
              <a:rPr lang="en-US" sz="36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기술인가</a:t>
            </a: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'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40756" y="5903593"/>
            <a:ext cx="13806488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기술은 도구일 뿐입니다.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중요한 것은 이 도구를 사용하여 어떤 문제를 해결할 것인가입니다.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Cal AI의 성공은 기술 자체보다, 사용자의 불편함을 정확히 이해하고 이를 해결하는 서비스 설계에 집중했기 때문입니다.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557953" y="3576399"/>
            <a:ext cx="3086100" cy="3334645"/>
            <a:chOff x="0" y="0"/>
            <a:chExt cx="812800" cy="8782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78260"/>
            </a:xfrm>
            <a:custGeom>
              <a:avLst/>
              <a:gdLst/>
              <a:ahLst/>
              <a:cxnLst/>
              <a:rect l="l" t="t" r="r" b="b"/>
              <a:pathLst>
                <a:path w="812800" h="878260">
                  <a:moveTo>
                    <a:pt x="32612" y="0"/>
                  </a:moveTo>
                  <a:lnTo>
                    <a:pt x="780188" y="0"/>
                  </a:lnTo>
                  <a:cubicBezTo>
                    <a:pt x="788837" y="0"/>
                    <a:pt x="797132" y="3436"/>
                    <a:pt x="803248" y="9552"/>
                  </a:cubicBezTo>
                  <a:cubicBezTo>
                    <a:pt x="809364" y="15668"/>
                    <a:pt x="812800" y="23963"/>
                    <a:pt x="812800" y="32612"/>
                  </a:cubicBezTo>
                  <a:lnTo>
                    <a:pt x="812800" y="845648"/>
                  </a:lnTo>
                  <a:cubicBezTo>
                    <a:pt x="812800" y="854297"/>
                    <a:pt x="809364" y="862593"/>
                    <a:pt x="803248" y="868709"/>
                  </a:cubicBezTo>
                  <a:cubicBezTo>
                    <a:pt x="797132" y="874825"/>
                    <a:pt x="788837" y="878260"/>
                    <a:pt x="780188" y="878260"/>
                  </a:cubicBezTo>
                  <a:lnTo>
                    <a:pt x="32612" y="878260"/>
                  </a:lnTo>
                  <a:cubicBezTo>
                    <a:pt x="23963" y="878260"/>
                    <a:pt x="15668" y="874825"/>
                    <a:pt x="9552" y="868709"/>
                  </a:cubicBezTo>
                  <a:cubicBezTo>
                    <a:pt x="3436" y="862593"/>
                    <a:pt x="0" y="854297"/>
                    <a:pt x="0" y="845648"/>
                  </a:cubicBezTo>
                  <a:lnTo>
                    <a:pt x="0" y="32612"/>
                  </a:lnTo>
                  <a:cubicBezTo>
                    <a:pt x="0" y="23963"/>
                    <a:pt x="3436" y="15668"/>
                    <a:pt x="9552" y="9552"/>
                  </a:cubicBezTo>
                  <a:cubicBezTo>
                    <a:pt x="15668" y="3436"/>
                    <a:pt x="23963" y="0"/>
                    <a:pt x="32612" y="0"/>
                  </a:cubicBezTo>
                  <a:close/>
                </a:path>
              </a:pathLst>
            </a:custGeom>
            <a:solidFill>
              <a:srgbClr val="4B52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91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919297" y="3576399"/>
            <a:ext cx="3086100" cy="3334645"/>
            <a:chOff x="0" y="0"/>
            <a:chExt cx="812800" cy="8782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78260"/>
            </a:xfrm>
            <a:custGeom>
              <a:avLst/>
              <a:gdLst/>
              <a:ahLst/>
              <a:cxnLst/>
              <a:rect l="l" t="t" r="r" b="b"/>
              <a:pathLst>
                <a:path w="812800" h="878260">
                  <a:moveTo>
                    <a:pt x="32612" y="0"/>
                  </a:moveTo>
                  <a:lnTo>
                    <a:pt x="780188" y="0"/>
                  </a:lnTo>
                  <a:cubicBezTo>
                    <a:pt x="788837" y="0"/>
                    <a:pt x="797132" y="3436"/>
                    <a:pt x="803248" y="9552"/>
                  </a:cubicBezTo>
                  <a:cubicBezTo>
                    <a:pt x="809364" y="15668"/>
                    <a:pt x="812800" y="23963"/>
                    <a:pt x="812800" y="32612"/>
                  </a:cubicBezTo>
                  <a:lnTo>
                    <a:pt x="812800" y="845648"/>
                  </a:lnTo>
                  <a:cubicBezTo>
                    <a:pt x="812800" y="854297"/>
                    <a:pt x="809364" y="862593"/>
                    <a:pt x="803248" y="868709"/>
                  </a:cubicBezTo>
                  <a:cubicBezTo>
                    <a:pt x="797132" y="874825"/>
                    <a:pt x="788837" y="878260"/>
                    <a:pt x="780188" y="878260"/>
                  </a:cubicBezTo>
                  <a:lnTo>
                    <a:pt x="32612" y="878260"/>
                  </a:lnTo>
                  <a:cubicBezTo>
                    <a:pt x="23963" y="878260"/>
                    <a:pt x="15668" y="874825"/>
                    <a:pt x="9552" y="868709"/>
                  </a:cubicBezTo>
                  <a:cubicBezTo>
                    <a:pt x="3436" y="862593"/>
                    <a:pt x="0" y="854297"/>
                    <a:pt x="0" y="845648"/>
                  </a:cubicBezTo>
                  <a:lnTo>
                    <a:pt x="0" y="32612"/>
                  </a:lnTo>
                  <a:cubicBezTo>
                    <a:pt x="0" y="23963"/>
                    <a:pt x="3436" y="15668"/>
                    <a:pt x="9552" y="9552"/>
                  </a:cubicBezTo>
                  <a:cubicBezTo>
                    <a:pt x="15668" y="3436"/>
                    <a:pt x="23963" y="0"/>
                    <a:pt x="3261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91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81622" y="3576399"/>
            <a:ext cx="3086100" cy="3334645"/>
            <a:chOff x="0" y="0"/>
            <a:chExt cx="812800" cy="8782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78260"/>
            </a:xfrm>
            <a:custGeom>
              <a:avLst/>
              <a:gdLst/>
              <a:ahLst/>
              <a:cxnLst/>
              <a:rect l="l" t="t" r="r" b="b"/>
              <a:pathLst>
                <a:path w="812800" h="878260">
                  <a:moveTo>
                    <a:pt x="32612" y="0"/>
                  </a:moveTo>
                  <a:lnTo>
                    <a:pt x="780188" y="0"/>
                  </a:lnTo>
                  <a:cubicBezTo>
                    <a:pt x="788837" y="0"/>
                    <a:pt x="797132" y="3436"/>
                    <a:pt x="803248" y="9552"/>
                  </a:cubicBezTo>
                  <a:cubicBezTo>
                    <a:pt x="809364" y="15668"/>
                    <a:pt x="812800" y="23963"/>
                    <a:pt x="812800" y="32612"/>
                  </a:cubicBezTo>
                  <a:lnTo>
                    <a:pt x="812800" y="845648"/>
                  </a:lnTo>
                  <a:cubicBezTo>
                    <a:pt x="812800" y="854297"/>
                    <a:pt x="809364" y="862593"/>
                    <a:pt x="803248" y="868709"/>
                  </a:cubicBezTo>
                  <a:cubicBezTo>
                    <a:pt x="797132" y="874825"/>
                    <a:pt x="788837" y="878260"/>
                    <a:pt x="780188" y="878260"/>
                  </a:cubicBezTo>
                  <a:lnTo>
                    <a:pt x="32612" y="878260"/>
                  </a:lnTo>
                  <a:cubicBezTo>
                    <a:pt x="23963" y="878260"/>
                    <a:pt x="15668" y="874825"/>
                    <a:pt x="9552" y="868709"/>
                  </a:cubicBezTo>
                  <a:cubicBezTo>
                    <a:pt x="3436" y="862593"/>
                    <a:pt x="0" y="854297"/>
                    <a:pt x="0" y="845648"/>
                  </a:cubicBezTo>
                  <a:lnTo>
                    <a:pt x="0" y="32612"/>
                  </a:lnTo>
                  <a:cubicBezTo>
                    <a:pt x="0" y="23963"/>
                    <a:pt x="3436" y="15668"/>
                    <a:pt x="9552" y="9552"/>
                  </a:cubicBezTo>
                  <a:cubicBezTo>
                    <a:pt x="15668" y="3436"/>
                    <a:pt x="23963" y="0"/>
                    <a:pt x="32612" y="0"/>
                  </a:cubicBezTo>
                  <a:close/>
                </a:path>
              </a:pathLst>
            </a:custGeom>
            <a:solidFill>
              <a:srgbClr val="4B52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91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643947" y="3576399"/>
            <a:ext cx="3086100" cy="3334645"/>
            <a:chOff x="0" y="0"/>
            <a:chExt cx="812800" cy="8782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78260"/>
            </a:xfrm>
            <a:custGeom>
              <a:avLst/>
              <a:gdLst/>
              <a:ahLst/>
              <a:cxnLst/>
              <a:rect l="l" t="t" r="r" b="b"/>
              <a:pathLst>
                <a:path w="812800" h="878260">
                  <a:moveTo>
                    <a:pt x="32612" y="0"/>
                  </a:moveTo>
                  <a:lnTo>
                    <a:pt x="780188" y="0"/>
                  </a:lnTo>
                  <a:cubicBezTo>
                    <a:pt x="788837" y="0"/>
                    <a:pt x="797132" y="3436"/>
                    <a:pt x="803248" y="9552"/>
                  </a:cubicBezTo>
                  <a:cubicBezTo>
                    <a:pt x="809364" y="15668"/>
                    <a:pt x="812800" y="23963"/>
                    <a:pt x="812800" y="32612"/>
                  </a:cubicBezTo>
                  <a:lnTo>
                    <a:pt x="812800" y="845648"/>
                  </a:lnTo>
                  <a:cubicBezTo>
                    <a:pt x="812800" y="854297"/>
                    <a:pt x="809364" y="862593"/>
                    <a:pt x="803248" y="868709"/>
                  </a:cubicBezTo>
                  <a:cubicBezTo>
                    <a:pt x="797132" y="874825"/>
                    <a:pt x="788837" y="878260"/>
                    <a:pt x="780188" y="878260"/>
                  </a:cubicBezTo>
                  <a:lnTo>
                    <a:pt x="32612" y="878260"/>
                  </a:lnTo>
                  <a:cubicBezTo>
                    <a:pt x="23963" y="878260"/>
                    <a:pt x="15668" y="874825"/>
                    <a:pt x="9552" y="868709"/>
                  </a:cubicBezTo>
                  <a:cubicBezTo>
                    <a:pt x="3436" y="862593"/>
                    <a:pt x="0" y="854297"/>
                    <a:pt x="0" y="845648"/>
                  </a:cubicBezTo>
                  <a:lnTo>
                    <a:pt x="0" y="32612"/>
                  </a:lnTo>
                  <a:cubicBezTo>
                    <a:pt x="0" y="23963"/>
                    <a:pt x="3436" y="15668"/>
                    <a:pt x="9552" y="9552"/>
                  </a:cubicBezTo>
                  <a:cubicBezTo>
                    <a:pt x="15668" y="3436"/>
                    <a:pt x="23963" y="0"/>
                    <a:pt x="3261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91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2869621" y="5682657"/>
            <a:ext cx="246276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AutoShape 16"/>
          <p:cNvSpPr/>
          <p:nvPr/>
        </p:nvSpPr>
        <p:spPr>
          <a:xfrm>
            <a:off x="6231211" y="5682657"/>
            <a:ext cx="246276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AutoShape 17"/>
          <p:cNvSpPr/>
          <p:nvPr/>
        </p:nvSpPr>
        <p:spPr>
          <a:xfrm>
            <a:off x="9593291" y="5682657"/>
            <a:ext cx="246276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AutoShape 18"/>
          <p:cNvSpPr/>
          <p:nvPr/>
        </p:nvSpPr>
        <p:spPr>
          <a:xfrm>
            <a:off x="12955616" y="5682657"/>
            <a:ext cx="246276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3168861" y="3744722"/>
            <a:ext cx="1864284" cy="1165177"/>
          </a:xfrm>
          <a:custGeom>
            <a:avLst/>
            <a:gdLst/>
            <a:ahLst/>
            <a:cxnLst/>
            <a:rect l="l" t="t" r="r" b="b"/>
            <a:pathLst>
              <a:path w="1864284" h="1165177">
                <a:moveTo>
                  <a:pt x="0" y="0"/>
                </a:moveTo>
                <a:lnTo>
                  <a:pt x="1864283" y="0"/>
                </a:lnTo>
                <a:lnTo>
                  <a:pt x="1864283" y="1165177"/>
                </a:lnTo>
                <a:lnTo>
                  <a:pt x="0" y="116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6754519" y="3685873"/>
            <a:ext cx="1415656" cy="1433576"/>
          </a:xfrm>
          <a:custGeom>
            <a:avLst/>
            <a:gdLst/>
            <a:ahLst/>
            <a:cxnLst/>
            <a:rect l="l" t="t" r="r" b="b"/>
            <a:pathLst>
              <a:path w="1415656" h="1433576">
                <a:moveTo>
                  <a:pt x="0" y="0"/>
                </a:moveTo>
                <a:lnTo>
                  <a:pt x="1415657" y="0"/>
                </a:lnTo>
                <a:lnTo>
                  <a:pt x="1415657" y="1433576"/>
                </a:lnTo>
                <a:lnTo>
                  <a:pt x="0" y="1433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0119822" y="3730310"/>
            <a:ext cx="1303099" cy="1303099"/>
          </a:xfrm>
          <a:custGeom>
            <a:avLst/>
            <a:gdLst/>
            <a:ahLst/>
            <a:cxnLst/>
            <a:rect l="l" t="t" r="r" b="b"/>
            <a:pathLst>
              <a:path w="1303099" h="1303099">
                <a:moveTo>
                  <a:pt x="0" y="0"/>
                </a:moveTo>
                <a:lnTo>
                  <a:pt x="1303099" y="0"/>
                </a:lnTo>
                <a:lnTo>
                  <a:pt x="1303099" y="1303099"/>
                </a:lnTo>
                <a:lnTo>
                  <a:pt x="0" y="13030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3367438" y="3730310"/>
            <a:ext cx="1639118" cy="1303099"/>
          </a:xfrm>
          <a:custGeom>
            <a:avLst/>
            <a:gdLst/>
            <a:ahLst/>
            <a:cxnLst/>
            <a:rect l="l" t="t" r="r" b="b"/>
            <a:pathLst>
              <a:path w="1639118" h="1303099">
                <a:moveTo>
                  <a:pt x="0" y="0"/>
                </a:moveTo>
                <a:lnTo>
                  <a:pt x="1639119" y="0"/>
                </a:lnTo>
                <a:lnTo>
                  <a:pt x="1639119" y="1303099"/>
                </a:lnTo>
                <a:lnTo>
                  <a:pt x="0" y="13030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파이썬의 주요 응용 분야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Applications of Python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57953" y="5071824"/>
            <a:ext cx="308512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-8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웹개발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919788" y="5071824"/>
            <a:ext cx="30856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-8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인공지능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81622" y="5071824"/>
            <a:ext cx="30861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-8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네트워크 프로그래밍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643947" y="5071824"/>
            <a:ext cx="30861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-8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분석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57953" y="5825838"/>
            <a:ext cx="3086100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spc="-36">
                <a:solidFill>
                  <a:srgbClr val="F2F2F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강력하고 유연한 웹 애플리케이션을 빠르게 개발 가능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19297" y="5825838"/>
            <a:ext cx="308610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spc="-36">
                <a:solidFill>
                  <a:srgbClr val="F2F2F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강력한 라이브러리 제공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81622" y="5825838"/>
            <a:ext cx="308610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spc="-36">
                <a:solidFill>
                  <a:srgbClr val="F2F2F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네트워크 통신을 쉽게 구현 가능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643947" y="5825838"/>
            <a:ext cx="308610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spc="-36">
                <a:solidFill>
                  <a:srgbClr val="F2F2F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분석, 시각화에 용이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557953" y="7253944"/>
            <a:ext cx="13172095" cy="70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80"/>
              </a:lnSpc>
              <a:spcBef>
                <a:spcPct val="0"/>
              </a:spcBef>
            </a:pPr>
            <a:r>
              <a:rPr lang="en-US" sz="1800" spc="-6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파이썬은 그 유연성과 강력한 라이브러리 지원 덕분에 다양한 분야에서 활용됩니다. 대표적인 분야로는 웹 개발, 데이터 과학, 인공 지능, 네트워크 프로그래밍 등이 있습니다.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399006"/>
            <a:ext cx="16230600" cy="740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Google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빠른 개발·유지보수에 파이썬 사용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Instagram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서버(백엔드) Django = 파이썬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Netflix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추천·품질 최적화에 파이썬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Spotify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백엔드 80% 파이썬, 음악 추천 분석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Dropbox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 덕에 빠른 개발·멀티OS 지원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144000" y="2570241"/>
            <a:ext cx="5010397" cy="1697272"/>
          </a:xfrm>
          <a:custGeom>
            <a:avLst/>
            <a:gdLst/>
            <a:ahLst/>
            <a:cxnLst/>
            <a:rect l="l" t="t" r="r" b="b"/>
            <a:pathLst>
              <a:path w="5010397" h="1697272">
                <a:moveTo>
                  <a:pt x="0" y="0"/>
                </a:moveTo>
                <a:lnTo>
                  <a:pt x="5010397" y="0"/>
                </a:lnTo>
                <a:lnTo>
                  <a:pt x="5010397" y="1697272"/>
                </a:lnTo>
                <a:lnTo>
                  <a:pt x="0" y="169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7132817" y="4610413"/>
            <a:ext cx="3174405" cy="2677082"/>
          </a:xfrm>
          <a:custGeom>
            <a:avLst/>
            <a:gdLst/>
            <a:ahLst/>
            <a:cxnLst/>
            <a:rect l="l" t="t" r="r" b="b"/>
            <a:pathLst>
              <a:path w="3174405" h="2677082">
                <a:moveTo>
                  <a:pt x="0" y="0"/>
                </a:moveTo>
                <a:lnTo>
                  <a:pt x="3174405" y="0"/>
                </a:lnTo>
                <a:lnTo>
                  <a:pt x="3174405" y="2677082"/>
                </a:lnTo>
                <a:lnTo>
                  <a:pt x="0" y="2677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0703014" y="4610413"/>
            <a:ext cx="6902767" cy="2105344"/>
          </a:xfrm>
          <a:custGeom>
            <a:avLst/>
            <a:gdLst/>
            <a:ahLst/>
            <a:cxnLst/>
            <a:rect l="l" t="t" r="r" b="b"/>
            <a:pathLst>
              <a:path w="6902767" h="2105344">
                <a:moveTo>
                  <a:pt x="0" y="0"/>
                </a:moveTo>
                <a:lnTo>
                  <a:pt x="6902767" y="0"/>
                </a:lnTo>
                <a:lnTo>
                  <a:pt x="6902767" y="2105344"/>
                </a:lnTo>
                <a:lnTo>
                  <a:pt x="0" y="210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7308705" y="7823740"/>
            <a:ext cx="6380043" cy="1532325"/>
          </a:xfrm>
          <a:custGeom>
            <a:avLst/>
            <a:gdLst/>
            <a:ahLst/>
            <a:cxnLst/>
            <a:rect l="l" t="t" r="r" b="b"/>
            <a:pathLst>
              <a:path w="6380043" h="1532325">
                <a:moveTo>
                  <a:pt x="0" y="0"/>
                </a:moveTo>
                <a:lnTo>
                  <a:pt x="6380043" y="0"/>
                </a:lnTo>
                <a:lnTo>
                  <a:pt x="6380043" y="1532324"/>
                </a:lnTo>
                <a:lnTo>
                  <a:pt x="0" y="1532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4520518" y="7287495"/>
            <a:ext cx="2634177" cy="2634177"/>
          </a:xfrm>
          <a:custGeom>
            <a:avLst/>
            <a:gdLst/>
            <a:ahLst/>
            <a:cxnLst/>
            <a:rect l="l" t="t" r="r" b="b"/>
            <a:pathLst>
              <a:path w="2634177" h="2634177">
                <a:moveTo>
                  <a:pt x="0" y="0"/>
                </a:moveTo>
                <a:lnTo>
                  <a:pt x="2634177" y="0"/>
                </a:lnTo>
                <a:lnTo>
                  <a:pt x="2634177" y="2634176"/>
                </a:lnTo>
                <a:lnTo>
                  <a:pt x="0" y="26341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파이썬의 활용사례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Applications of Python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562414" y="4246157"/>
            <a:ext cx="5971986" cy="4143834"/>
            <a:chOff x="0" y="0"/>
            <a:chExt cx="1572869" cy="10913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72869" cy="1091380"/>
            </a:xfrm>
            <a:custGeom>
              <a:avLst/>
              <a:gdLst/>
              <a:ahLst/>
              <a:cxnLst/>
              <a:rect l="l" t="t" r="r" b="b"/>
              <a:pathLst>
                <a:path w="1572869" h="1091380">
                  <a:moveTo>
                    <a:pt x="16853" y="0"/>
                  </a:moveTo>
                  <a:lnTo>
                    <a:pt x="1556016" y="0"/>
                  </a:lnTo>
                  <a:cubicBezTo>
                    <a:pt x="1565323" y="0"/>
                    <a:pt x="1572869" y="7545"/>
                    <a:pt x="1572869" y="16853"/>
                  </a:cubicBezTo>
                  <a:lnTo>
                    <a:pt x="1572869" y="1074527"/>
                  </a:lnTo>
                  <a:cubicBezTo>
                    <a:pt x="1572869" y="1083835"/>
                    <a:pt x="1565323" y="1091380"/>
                    <a:pt x="1556016" y="1091380"/>
                  </a:cubicBezTo>
                  <a:lnTo>
                    <a:pt x="16853" y="1091380"/>
                  </a:lnTo>
                  <a:cubicBezTo>
                    <a:pt x="7545" y="1091380"/>
                    <a:pt x="0" y="1083835"/>
                    <a:pt x="0" y="1074527"/>
                  </a:cubicBezTo>
                  <a:lnTo>
                    <a:pt x="0" y="16853"/>
                  </a:lnTo>
                  <a:cubicBezTo>
                    <a:pt x="0" y="7545"/>
                    <a:pt x="7545" y="0"/>
                    <a:pt x="168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4B52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572869" cy="1148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53600" y="4246157"/>
            <a:ext cx="5971986" cy="4143834"/>
            <a:chOff x="0" y="0"/>
            <a:chExt cx="1572869" cy="10913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72869" cy="1091380"/>
            </a:xfrm>
            <a:custGeom>
              <a:avLst/>
              <a:gdLst/>
              <a:ahLst/>
              <a:cxnLst/>
              <a:rect l="l" t="t" r="r" b="b"/>
              <a:pathLst>
                <a:path w="1572869" h="1091380">
                  <a:moveTo>
                    <a:pt x="16853" y="0"/>
                  </a:moveTo>
                  <a:lnTo>
                    <a:pt x="1556016" y="0"/>
                  </a:lnTo>
                  <a:cubicBezTo>
                    <a:pt x="1565323" y="0"/>
                    <a:pt x="1572869" y="7545"/>
                    <a:pt x="1572869" y="16853"/>
                  </a:cubicBezTo>
                  <a:lnTo>
                    <a:pt x="1572869" y="1074527"/>
                  </a:lnTo>
                  <a:cubicBezTo>
                    <a:pt x="1572869" y="1083835"/>
                    <a:pt x="1565323" y="1091380"/>
                    <a:pt x="1556016" y="1091380"/>
                  </a:cubicBezTo>
                  <a:lnTo>
                    <a:pt x="16853" y="1091380"/>
                  </a:lnTo>
                  <a:cubicBezTo>
                    <a:pt x="7545" y="1091380"/>
                    <a:pt x="0" y="1083835"/>
                    <a:pt x="0" y="1074527"/>
                  </a:cubicBezTo>
                  <a:lnTo>
                    <a:pt x="0" y="16853"/>
                  </a:lnTo>
                  <a:cubicBezTo>
                    <a:pt x="0" y="7545"/>
                    <a:pt x="7545" y="0"/>
                    <a:pt x="168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572869" cy="1148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62414" y="3427645"/>
            <a:ext cx="5971986" cy="704211"/>
            <a:chOff x="0" y="0"/>
            <a:chExt cx="1572869" cy="1854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2869" cy="185471"/>
            </a:xfrm>
            <a:custGeom>
              <a:avLst/>
              <a:gdLst/>
              <a:ahLst/>
              <a:cxnLst/>
              <a:rect l="l" t="t" r="r" b="b"/>
              <a:pathLst>
                <a:path w="1572869" h="185471">
                  <a:moveTo>
                    <a:pt x="16853" y="0"/>
                  </a:moveTo>
                  <a:lnTo>
                    <a:pt x="1556016" y="0"/>
                  </a:lnTo>
                  <a:cubicBezTo>
                    <a:pt x="1565323" y="0"/>
                    <a:pt x="1572869" y="7545"/>
                    <a:pt x="1572869" y="16853"/>
                  </a:cubicBezTo>
                  <a:lnTo>
                    <a:pt x="1572869" y="168618"/>
                  </a:lnTo>
                  <a:cubicBezTo>
                    <a:pt x="1572869" y="177926"/>
                    <a:pt x="1565323" y="185471"/>
                    <a:pt x="1556016" y="185471"/>
                  </a:cubicBezTo>
                  <a:lnTo>
                    <a:pt x="16853" y="185471"/>
                  </a:lnTo>
                  <a:cubicBezTo>
                    <a:pt x="7545" y="185471"/>
                    <a:pt x="0" y="177926"/>
                    <a:pt x="0" y="168618"/>
                  </a:cubicBezTo>
                  <a:lnTo>
                    <a:pt x="0" y="16853"/>
                  </a:lnTo>
                  <a:cubicBezTo>
                    <a:pt x="0" y="7545"/>
                    <a:pt x="7545" y="0"/>
                    <a:pt x="16853" y="0"/>
                  </a:cubicBezTo>
                  <a:close/>
                </a:path>
              </a:pathLst>
            </a:custGeom>
            <a:solidFill>
              <a:srgbClr val="4B52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72869" cy="22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53600" y="3427645"/>
            <a:ext cx="5971986" cy="704211"/>
            <a:chOff x="0" y="0"/>
            <a:chExt cx="1572869" cy="1854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2869" cy="185471"/>
            </a:xfrm>
            <a:custGeom>
              <a:avLst/>
              <a:gdLst/>
              <a:ahLst/>
              <a:cxnLst/>
              <a:rect l="l" t="t" r="r" b="b"/>
              <a:pathLst>
                <a:path w="1572869" h="185471">
                  <a:moveTo>
                    <a:pt x="16853" y="0"/>
                  </a:moveTo>
                  <a:lnTo>
                    <a:pt x="1556016" y="0"/>
                  </a:lnTo>
                  <a:cubicBezTo>
                    <a:pt x="1565323" y="0"/>
                    <a:pt x="1572869" y="7545"/>
                    <a:pt x="1572869" y="16853"/>
                  </a:cubicBezTo>
                  <a:lnTo>
                    <a:pt x="1572869" y="168618"/>
                  </a:lnTo>
                  <a:cubicBezTo>
                    <a:pt x="1572869" y="177926"/>
                    <a:pt x="1565323" y="185471"/>
                    <a:pt x="1556016" y="185471"/>
                  </a:cubicBezTo>
                  <a:lnTo>
                    <a:pt x="16853" y="185471"/>
                  </a:lnTo>
                  <a:cubicBezTo>
                    <a:pt x="7545" y="185471"/>
                    <a:pt x="0" y="177926"/>
                    <a:pt x="0" y="168618"/>
                  </a:cubicBezTo>
                  <a:lnTo>
                    <a:pt x="0" y="16853"/>
                  </a:lnTo>
                  <a:cubicBezTo>
                    <a:pt x="0" y="7545"/>
                    <a:pt x="7545" y="0"/>
                    <a:pt x="16853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572869" cy="22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056029" y="4757900"/>
            <a:ext cx="418127" cy="420228"/>
          </a:xfrm>
          <a:custGeom>
            <a:avLst/>
            <a:gdLst/>
            <a:ahLst/>
            <a:cxnLst/>
            <a:rect l="l" t="t" r="r" b="b"/>
            <a:pathLst>
              <a:path w="418127" h="420228">
                <a:moveTo>
                  <a:pt x="0" y="0"/>
                </a:moveTo>
                <a:lnTo>
                  <a:pt x="418127" y="0"/>
                </a:lnTo>
                <a:lnTo>
                  <a:pt x="418127" y="420228"/>
                </a:lnTo>
                <a:lnTo>
                  <a:pt x="0" y="420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0247214" y="4757900"/>
            <a:ext cx="418127" cy="420228"/>
          </a:xfrm>
          <a:custGeom>
            <a:avLst/>
            <a:gdLst/>
            <a:ahLst/>
            <a:cxnLst/>
            <a:rect l="l" t="t" r="r" b="b"/>
            <a:pathLst>
              <a:path w="418127" h="420228">
                <a:moveTo>
                  <a:pt x="0" y="0"/>
                </a:moveTo>
                <a:lnTo>
                  <a:pt x="418127" y="0"/>
                </a:lnTo>
                <a:lnTo>
                  <a:pt x="418127" y="420228"/>
                </a:lnTo>
                <a:lnTo>
                  <a:pt x="0" y="420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3056029" y="5973618"/>
            <a:ext cx="418127" cy="420228"/>
          </a:xfrm>
          <a:custGeom>
            <a:avLst/>
            <a:gdLst/>
            <a:ahLst/>
            <a:cxnLst/>
            <a:rect l="l" t="t" r="r" b="b"/>
            <a:pathLst>
              <a:path w="418127" h="420228">
                <a:moveTo>
                  <a:pt x="0" y="0"/>
                </a:moveTo>
                <a:lnTo>
                  <a:pt x="418127" y="0"/>
                </a:lnTo>
                <a:lnTo>
                  <a:pt x="418127" y="420228"/>
                </a:lnTo>
                <a:lnTo>
                  <a:pt x="0" y="420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10247214" y="5973618"/>
            <a:ext cx="418127" cy="420228"/>
          </a:xfrm>
          <a:custGeom>
            <a:avLst/>
            <a:gdLst/>
            <a:ahLst/>
            <a:cxnLst/>
            <a:rect l="l" t="t" r="r" b="b"/>
            <a:pathLst>
              <a:path w="418127" h="420228">
                <a:moveTo>
                  <a:pt x="0" y="0"/>
                </a:moveTo>
                <a:lnTo>
                  <a:pt x="418127" y="0"/>
                </a:lnTo>
                <a:lnTo>
                  <a:pt x="418127" y="420228"/>
                </a:lnTo>
                <a:lnTo>
                  <a:pt x="0" y="420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3056029" y="7189335"/>
            <a:ext cx="418127" cy="420228"/>
          </a:xfrm>
          <a:custGeom>
            <a:avLst/>
            <a:gdLst/>
            <a:ahLst/>
            <a:cxnLst/>
            <a:rect l="l" t="t" r="r" b="b"/>
            <a:pathLst>
              <a:path w="418127" h="420228">
                <a:moveTo>
                  <a:pt x="0" y="0"/>
                </a:moveTo>
                <a:lnTo>
                  <a:pt x="418127" y="0"/>
                </a:lnTo>
                <a:lnTo>
                  <a:pt x="418127" y="420228"/>
                </a:lnTo>
                <a:lnTo>
                  <a:pt x="0" y="420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0247214" y="7189335"/>
            <a:ext cx="418127" cy="420228"/>
          </a:xfrm>
          <a:custGeom>
            <a:avLst/>
            <a:gdLst/>
            <a:ahLst/>
            <a:cxnLst/>
            <a:rect l="l" t="t" r="r" b="b"/>
            <a:pathLst>
              <a:path w="418127" h="420228">
                <a:moveTo>
                  <a:pt x="0" y="0"/>
                </a:moveTo>
                <a:lnTo>
                  <a:pt x="418127" y="0"/>
                </a:lnTo>
                <a:lnTo>
                  <a:pt x="418127" y="420228"/>
                </a:lnTo>
                <a:lnTo>
                  <a:pt x="0" y="420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AutoShape 21"/>
          <p:cNvSpPr/>
          <p:nvPr/>
        </p:nvSpPr>
        <p:spPr>
          <a:xfrm>
            <a:off x="3147097" y="5674332"/>
            <a:ext cx="4804323" cy="0"/>
          </a:xfrm>
          <a:prstGeom prst="line">
            <a:avLst/>
          </a:prstGeom>
          <a:ln w="952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22"/>
          <p:cNvSpPr/>
          <p:nvPr/>
        </p:nvSpPr>
        <p:spPr>
          <a:xfrm>
            <a:off x="10338282" y="5674332"/>
            <a:ext cx="480432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>
            <a:off x="3147097" y="6890049"/>
            <a:ext cx="4804323" cy="0"/>
          </a:xfrm>
          <a:prstGeom prst="line">
            <a:avLst/>
          </a:prstGeom>
          <a:ln w="952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AutoShape 24"/>
          <p:cNvSpPr/>
          <p:nvPr/>
        </p:nvSpPr>
        <p:spPr>
          <a:xfrm>
            <a:off x="10338282" y="6890049"/>
            <a:ext cx="480432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파이썬의 장점과 단점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1171947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Pros and Cons of Python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216914" y="5819619"/>
            <a:ext cx="1877900" cy="89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2"/>
              </a:lnSpc>
            </a:pPr>
            <a:r>
              <a:rPr lang="en-US" sz="5201" b="1" spc="-416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vs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667841" y="3564822"/>
            <a:ext cx="1761133" cy="389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-8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장점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859027" y="3564822"/>
            <a:ext cx="1761133" cy="389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-8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단점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622594" y="4741319"/>
            <a:ext cx="432882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1" spc="-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쉬운 문법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813779" y="4741319"/>
            <a:ext cx="432882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1" spc="-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실행 속도 느림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622594" y="5957037"/>
            <a:ext cx="432882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1" spc="-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풍부한 라이브러리와 프레임워크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813779" y="5957037"/>
            <a:ext cx="432882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1" spc="-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모바일 애플리케이션 개발 제한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622594" y="7172754"/>
            <a:ext cx="432882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1" spc="-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다양한 분야에 활용 가능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813779" y="7172754"/>
            <a:ext cx="432882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1" spc="-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멀티스레딩 지원 부족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8810469" y="5895003"/>
            <a:ext cx="7757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8810469" y="3309454"/>
            <a:ext cx="418127" cy="420228"/>
          </a:xfrm>
          <a:custGeom>
            <a:avLst/>
            <a:gdLst/>
            <a:ahLst/>
            <a:cxnLst/>
            <a:rect l="l" t="t" r="r" b="b"/>
            <a:pathLst>
              <a:path w="418127" h="420228">
                <a:moveTo>
                  <a:pt x="0" y="0"/>
                </a:moveTo>
                <a:lnTo>
                  <a:pt x="418127" y="0"/>
                </a:lnTo>
                <a:lnTo>
                  <a:pt x="418127" y="420228"/>
                </a:lnTo>
                <a:lnTo>
                  <a:pt x="0" y="420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8810469" y="6321700"/>
            <a:ext cx="418127" cy="420228"/>
          </a:xfrm>
          <a:custGeom>
            <a:avLst/>
            <a:gdLst/>
            <a:ahLst/>
            <a:cxnLst/>
            <a:rect l="l" t="t" r="r" b="b"/>
            <a:pathLst>
              <a:path w="418127" h="420228">
                <a:moveTo>
                  <a:pt x="0" y="0"/>
                </a:moveTo>
                <a:lnTo>
                  <a:pt x="418127" y="0"/>
                </a:lnTo>
                <a:lnTo>
                  <a:pt x="418127" y="420228"/>
                </a:lnTo>
                <a:lnTo>
                  <a:pt x="0" y="420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18603" y="3309454"/>
            <a:ext cx="6594993" cy="5181560"/>
          </a:xfrm>
          <a:custGeom>
            <a:avLst/>
            <a:gdLst/>
            <a:ahLst/>
            <a:cxnLst/>
            <a:rect l="l" t="t" r="r" b="b"/>
            <a:pathLst>
              <a:path w="6594993" h="5181560">
                <a:moveTo>
                  <a:pt x="0" y="0"/>
                </a:moveTo>
                <a:lnTo>
                  <a:pt x="6594993" y="0"/>
                </a:lnTo>
                <a:lnTo>
                  <a:pt x="6594993" y="5181560"/>
                </a:lnTo>
                <a:lnTo>
                  <a:pt x="0" y="5181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846" r="-10166" b="-177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파이썬의 미래 전망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183731"/>
            <a:ext cx="715867" cy="67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The Future of Python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10469" y="3908592"/>
            <a:ext cx="85747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8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인공지능(AI), 머신러닝(ML), 데이터 과학, 자동화 분야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10469" y="6917577"/>
            <a:ext cx="826688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spc="-8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커뮤니티의 활성화와 오픈소스 생태계 구축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57738" y="3238580"/>
            <a:ext cx="3275802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4B52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기술 발전 방향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57738" y="6250826"/>
            <a:ext cx="385816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4B52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산업 및 커뮤니티 측면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 실습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183731"/>
            <a:ext cx="715867" cy="67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Python Exercises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67268-035C-ABBF-8C01-D6B784631527}"/>
              </a:ext>
            </a:extLst>
          </p:cNvPr>
          <p:cNvSpPr txBox="1"/>
          <p:nvPr/>
        </p:nvSpPr>
        <p:spPr>
          <a:xfrm>
            <a:off x="4876800" y="2407078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/>
              <a:t>https://github.com/TaewiKim/Ajou-Tech-Project</a:t>
            </a:r>
            <a:endParaRPr lang="ko-KR" altLang="en-US" sz="32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EB87866-F322-77A6-0D1F-297A4045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47" y="3009900"/>
            <a:ext cx="9420506" cy="687220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7922916" y="3766182"/>
            <a:ext cx="1823122" cy="1836899"/>
          </a:xfrm>
          <a:custGeom>
            <a:avLst/>
            <a:gdLst/>
            <a:ahLst/>
            <a:cxnLst/>
            <a:rect l="l" t="t" r="r" b="b"/>
            <a:pathLst>
              <a:path w="1823122" h="1836899">
                <a:moveTo>
                  <a:pt x="0" y="0"/>
                </a:moveTo>
                <a:lnTo>
                  <a:pt x="1823122" y="0"/>
                </a:lnTo>
                <a:lnTo>
                  <a:pt x="1823122" y="1836900"/>
                </a:lnTo>
                <a:lnTo>
                  <a:pt x="0" y="1836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744567" y="1286715"/>
            <a:ext cx="8562655" cy="62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질문과 답변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Questions and Answers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21239" y="5775292"/>
            <a:ext cx="10445522" cy="1427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43"/>
              </a:lnSpc>
            </a:pPr>
            <a:r>
              <a:rPr lang="en-US" sz="4173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궁금한 사항이 있으시면 </a:t>
            </a:r>
          </a:p>
          <a:p>
            <a:pPr algn="ctr">
              <a:lnSpc>
                <a:spcPts val="5843"/>
              </a:lnSpc>
            </a:pPr>
            <a:r>
              <a:rPr lang="en-US" sz="4173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편하게 질문해 주시기 바랍니다.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01E52A-528D-62F9-7CD4-7047B2DA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177A02B-ED6B-830A-4426-141C7247CE2F}"/>
              </a:ext>
            </a:extLst>
          </p:cNvPr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5C01D0A-DCDC-0648-FBD1-AAE64FAEBA84}"/>
              </a:ext>
            </a:extLst>
          </p:cNvPr>
          <p:cNvSpPr txBox="1"/>
          <p:nvPr/>
        </p:nvSpPr>
        <p:spPr>
          <a:xfrm>
            <a:off x="1744567" y="1286715"/>
            <a:ext cx="8562655" cy="62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ko-KR" altLang="en-US" sz="3599" b="1" spc="-125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과제</a:t>
            </a:r>
            <a:endParaRPr lang="en-US" sz="3599" b="1" spc="-125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60B2CA8-3BD3-E2F7-EF6E-EA6B7CA8040D}"/>
              </a:ext>
            </a:extLst>
          </p:cNvPr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08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257ED55-8FFF-CBE8-E701-7E635E09832D}"/>
              </a:ext>
            </a:extLst>
          </p:cNvPr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Assignment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C9B99-B1E8-1DC7-535A-FADDE21CF4E6}"/>
              </a:ext>
            </a:extLst>
          </p:cNvPr>
          <p:cNvSpPr txBox="1"/>
          <p:nvPr/>
        </p:nvSpPr>
        <p:spPr>
          <a:xfrm>
            <a:off x="3921239" y="5372100"/>
            <a:ext cx="10445522" cy="69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43"/>
              </a:lnSpc>
            </a:pPr>
            <a:r>
              <a:rPr lang="en-US" sz="4173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“ChatGPT</a:t>
            </a:r>
            <a:r>
              <a:rPr lang="ko-KR" altLang="en-US" sz="4173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에게 </a:t>
            </a:r>
            <a:r>
              <a:rPr lang="en-US" altLang="ko-KR" sz="4173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API </a:t>
            </a:r>
            <a:r>
              <a:rPr lang="ko-KR" altLang="en-US" sz="4173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통신에 대해 물어보기</a:t>
            </a:r>
            <a:r>
              <a:rPr lang="en-US" altLang="ko-KR" sz="4173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＂</a:t>
            </a:r>
            <a:endParaRPr lang="en-US" sz="4173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27817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5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2419673" y="0"/>
            <a:ext cx="6720334" cy="4687433"/>
          </a:xfrm>
          <a:custGeom>
            <a:avLst/>
            <a:gdLst/>
            <a:ahLst/>
            <a:cxnLst/>
            <a:rect l="l" t="t" r="r" b="b"/>
            <a:pathLst>
              <a:path w="6720334" h="4687433">
                <a:moveTo>
                  <a:pt x="0" y="4687433"/>
                </a:moveTo>
                <a:lnTo>
                  <a:pt x="6720334" y="4687433"/>
                </a:lnTo>
                <a:lnTo>
                  <a:pt x="6720334" y="0"/>
                </a:lnTo>
                <a:lnTo>
                  <a:pt x="0" y="0"/>
                </a:lnTo>
                <a:lnTo>
                  <a:pt x="0" y="468743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-1100072" y="7497785"/>
            <a:ext cx="5048073" cy="3521031"/>
          </a:xfrm>
          <a:custGeom>
            <a:avLst/>
            <a:gdLst/>
            <a:ahLst/>
            <a:cxnLst/>
            <a:rect l="l" t="t" r="r" b="b"/>
            <a:pathLst>
              <a:path w="5048073" h="3521031">
                <a:moveTo>
                  <a:pt x="5048073" y="0"/>
                </a:moveTo>
                <a:lnTo>
                  <a:pt x="0" y="0"/>
                </a:lnTo>
                <a:lnTo>
                  <a:pt x="0" y="3521030"/>
                </a:lnTo>
                <a:lnTo>
                  <a:pt x="5048073" y="3521030"/>
                </a:lnTo>
                <a:lnTo>
                  <a:pt x="504807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171778" y="5753445"/>
            <a:ext cx="5944443" cy="405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spc="-84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경청해 주셔서 감사합니다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77137" y="3908771"/>
            <a:ext cx="11933725" cy="1892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991641" y="3400560"/>
            <a:ext cx="4068508" cy="4114800"/>
          </a:xfrm>
          <a:custGeom>
            <a:avLst/>
            <a:gdLst/>
            <a:ahLst/>
            <a:cxnLst/>
            <a:rect l="l" t="t" r="r" b="b"/>
            <a:pathLst>
              <a:path w="4068508" h="4114800">
                <a:moveTo>
                  <a:pt x="0" y="0"/>
                </a:moveTo>
                <a:lnTo>
                  <a:pt x="4068508" y="0"/>
                </a:lnTo>
                <a:lnTo>
                  <a:pt x="4068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파이썬이란?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8235" y="5381760"/>
            <a:ext cx="7031951" cy="251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 spc="-6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파이썬(Python)은 1990년 암스테르담의 귀도 반 로섬(Guido van rossum)이 개발한 인터프리터 언어이다. 귀도는 파이썬이라는 이름을 자신이 좋아하는 코미디 쇼인 ‘몬티 파이썬의 날아다니는 서커스(Monty python's flying circus)’에서 따왔다고 한다.</a:t>
            </a:r>
          </a:p>
          <a:p>
            <a:pPr algn="l">
              <a:lnSpc>
                <a:spcPts val="2880"/>
              </a:lnSpc>
            </a:pPr>
            <a:r>
              <a:rPr lang="en-US" sz="1800" spc="-6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'인터프리터를 사용하는 객체지향 언어'이자 플랫폼에 독립적인, 동적 타이핑(dynamically typed) 대화형 언어다.</a:t>
            </a:r>
          </a:p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endParaRPr lang="en-US" sz="1800" spc="-63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What is Python?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88235" y="4512307"/>
            <a:ext cx="5983023" cy="63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Python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51957" y="2254046"/>
            <a:ext cx="1385221" cy="1400982"/>
          </a:xfrm>
          <a:custGeom>
            <a:avLst/>
            <a:gdLst/>
            <a:ahLst/>
            <a:cxnLst/>
            <a:rect l="l" t="t" r="r" b="b"/>
            <a:pathLst>
              <a:path w="1385221" h="1400982">
                <a:moveTo>
                  <a:pt x="0" y="0"/>
                </a:moveTo>
                <a:lnTo>
                  <a:pt x="1385221" y="0"/>
                </a:lnTo>
                <a:lnTo>
                  <a:pt x="1385221" y="1400982"/>
                </a:lnTo>
                <a:lnTo>
                  <a:pt x="0" y="140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4335417" y="6513798"/>
            <a:ext cx="9617166" cy="3729649"/>
          </a:xfrm>
          <a:custGeom>
            <a:avLst/>
            <a:gdLst/>
            <a:ahLst/>
            <a:cxnLst/>
            <a:rect l="l" t="t" r="r" b="b"/>
            <a:pathLst>
              <a:path w="9617166" h="3729649">
                <a:moveTo>
                  <a:pt x="0" y="0"/>
                </a:moveTo>
                <a:lnTo>
                  <a:pt x="9617166" y="0"/>
                </a:lnTo>
                <a:lnTo>
                  <a:pt x="9617166" y="3729649"/>
                </a:lnTo>
                <a:lnTo>
                  <a:pt x="0" y="3729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파이썬이란?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4567" y="4465923"/>
            <a:ext cx="7191343" cy="215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 spc="-6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인터프리터(interpreter)는 소스 코드를 한 줄씩 읽고 실행하는 프로그램입니다.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spc="-6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파이썬은 컴파일러 언어(예: C, C++)와 달리 코드를 실행하기 위해 별도로 컴파일 단계가 필요하지 않습니다.</a:t>
            </a:r>
          </a:p>
          <a:p>
            <a:pPr algn="l">
              <a:lnSpc>
                <a:spcPts val="2880"/>
              </a:lnSpc>
            </a:pPr>
            <a:endParaRPr lang="en-US" sz="1800" spc="-63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spc="-6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장점: 빠른 프로토타이핑이 가능하며, 디버깅(문제 수정)이 쉽습니다.</a:t>
            </a:r>
          </a:p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endParaRPr lang="en-US" sz="1800" spc="-63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What is Python?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05211" y="2596714"/>
            <a:ext cx="5983023" cy="63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Python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7554" y="4007453"/>
            <a:ext cx="357415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인터프리터를 사용하는 언어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465083" y="2909731"/>
            <a:ext cx="11357835" cy="6821091"/>
          </a:xfrm>
          <a:custGeom>
            <a:avLst/>
            <a:gdLst/>
            <a:ahLst/>
            <a:cxnLst/>
            <a:rect l="l" t="t" r="r" b="b"/>
            <a:pathLst>
              <a:path w="11357835" h="6821091">
                <a:moveTo>
                  <a:pt x="0" y="0"/>
                </a:moveTo>
                <a:lnTo>
                  <a:pt x="11357834" y="0"/>
                </a:lnTo>
                <a:lnTo>
                  <a:pt x="11357834" y="6821091"/>
                </a:lnTo>
                <a:lnTo>
                  <a:pt x="0" y="6821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파이썬이란?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What is Python?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993854" y="2891789"/>
            <a:ext cx="6300292" cy="6366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소스코드(.py)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↓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 컴파일러 (py_compile)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→ 바이트코드(.pyc)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↓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 Virtual Machine (PVM)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↓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운영체제 커널 (OS API 통해)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↓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CPU, 메모리, I/O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352425" y="4163696"/>
            <a:ext cx="7823194" cy="2621442"/>
            <a:chOff x="0" y="0"/>
            <a:chExt cx="2060430" cy="6904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60430" cy="690421"/>
            </a:xfrm>
            <a:custGeom>
              <a:avLst/>
              <a:gdLst/>
              <a:ahLst/>
              <a:cxnLst/>
              <a:rect l="l" t="t" r="r" b="b"/>
              <a:pathLst>
                <a:path w="2060430" h="690421">
                  <a:moveTo>
                    <a:pt x="0" y="0"/>
                  </a:moveTo>
                  <a:lnTo>
                    <a:pt x="2060430" y="0"/>
                  </a:lnTo>
                  <a:lnTo>
                    <a:pt x="2060430" y="690421"/>
                  </a:lnTo>
                  <a:lnTo>
                    <a:pt x="0" y="690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60430" cy="728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파이썬이란?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What is Python?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33777" y="5116594"/>
            <a:ext cx="2161282" cy="63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인터프리터</a:t>
            </a:r>
            <a:endParaRPr lang="en-US" sz="3699" b="1" dirty="0"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Gotham Bold"/>
              <a:sym typeface="Gotham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176001" y="4116071"/>
            <a:ext cx="4281106" cy="432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6" b="1" spc="-8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소스코드(.py)</a:t>
            </a:r>
          </a:p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6" b="1" spc="-8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↓</a:t>
            </a:r>
          </a:p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6" b="1" spc="-8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 컴파일러 (py_compile)</a:t>
            </a:r>
          </a:p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6" b="1" spc="-8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→ 바이트코드(.pyc)</a:t>
            </a:r>
          </a:p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6" b="1" spc="-8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↓</a:t>
            </a:r>
          </a:p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6" b="1" spc="-8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 Virtual Machine (PVM)</a:t>
            </a:r>
          </a:p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6" b="1" spc="-8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↓</a:t>
            </a:r>
          </a:p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6" b="1" spc="-8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운영체제 커널 (OS API 통해)</a:t>
            </a:r>
          </a:p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6" b="1" spc="-8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↓</a:t>
            </a:r>
          </a:p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6" b="1" spc="-8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CPU, 메모리, I/O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740145" y="4976189"/>
            <a:ext cx="5315932" cy="1781294"/>
            <a:chOff x="0" y="0"/>
            <a:chExt cx="2060430" cy="6904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60430" cy="690421"/>
            </a:xfrm>
            <a:custGeom>
              <a:avLst/>
              <a:gdLst/>
              <a:ahLst/>
              <a:cxnLst/>
              <a:rect l="l" t="t" r="r" b="b"/>
              <a:pathLst>
                <a:path w="2060430" h="690421">
                  <a:moveTo>
                    <a:pt x="0" y="0"/>
                  </a:moveTo>
                  <a:lnTo>
                    <a:pt x="2060430" y="0"/>
                  </a:lnTo>
                  <a:lnTo>
                    <a:pt x="2060430" y="690421"/>
                  </a:lnTo>
                  <a:lnTo>
                    <a:pt x="0" y="690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60430" cy="728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파이썬이란?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What is Python?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627846"/>
            <a:ext cx="1468611" cy="430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  <a:spcBef>
                <a:spcPct val="0"/>
              </a:spcBef>
            </a:pPr>
            <a:r>
              <a:rPr lang="en-US" sz="2514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인터프리터</a:t>
            </a:r>
            <a:endParaRPr lang="en-US" sz="2514" b="1" dirty="0"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Gotham Bold"/>
              <a:sym typeface="Gotham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872201" y="4106546"/>
            <a:ext cx="5633094" cy="4456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2751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소스코드</a:t>
            </a:r>
            <a:r>
              <a:rPr lang="en-US" sz="2751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(.c / .</a:t>
            </a:r>
            <a:r>
              <a:rPr lang="en-US" sz="2751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cpp</a:t>
            </a:r>
            <a:r>
              <a:rPr lang="en-US" sz="2751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/ .go)</a:t>
            </a:r>
          </a:p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2751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  ↓</a:t>
            </a:r>
          </a:p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2751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컴파일러</a:t>
            </a:r>
            <a:r>
              <a:rPr lang="en-US" sz="2751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(</a:t>
            </a:r>
            <a:r>
              <a:rPr lang="en-US" sz="2751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gcc</a:t>
            </a:r>
            <a:r>
              <a:rPr lang="en-US" sz="2751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/ clang / go build)</a:t>
            </a:r>
          </a:p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2751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  ↓</a:t>
            </a:r>
          </a:p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2751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바이너리</a:t>
            </a:r>
            <a:r>
              <a:rPr lang="en-US" sz="2751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</a:t>
            </a:r>
            <a:r>
              <a:rPr lang="en-US" sz="2751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코드</a:t>
            </a:r>
            <a:r>
              <a:rPr lang="en-US" sz="2751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(</a:t>
            </a:r>
            <a:r>
              <a:rPr lang="en-US" sz="2751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머신코드</a:t>
            </a:r>
            <a:r>
              <a:rPr lang="en-US" sz="2751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, ELF / EXE)</a:t>
            </a:r>
          </a:p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2751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  ↓</a:t>
            </a:r>
          </a:p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2751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운영체제</a:t>
            </a:r>
            <a:r>
              <a:rPr lang="en-US" sz="2751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</a:t>
            </a:r>
            <a:r>
              <a:rPr lang="en-US" sz="2751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커널</a:t>
            </a:r>
            <a:r>
              <a:rPr lang="en-US" sz="2751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(OS API </a:t>
            </a:r>
            <a:r>
              <a:rPr lang="en-US" sz="2751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통해</a:t>
            </a:r>
            <a:r>
              <a:rPr lang="en-US" sz="2751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)</a:t>
            </a:r>
          </a:p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2751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   ↓</a:t>
            </a:r>
          </a:p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2751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CPU, </a:t>
            </a:r>
            <a:r>
              <a:rPr lang="en-US" sz="2751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메모리</a:t>
            </a:r>
            <a:r>
              <a:rPr lang="en-US" sz="2751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, I/O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35538" y="2750083"/>
            <a:ext cx="5125145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인터프리터언어</a:t>
            </a:r>
            <a:r>
              <a:rPr lang="en-US" sz="39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(</a:t>
            </a:r>
            <a:r>
              <a:rPr lang="en-US" sz="39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파이썬</a:t>
            </a:r>
            <a:r>
              <a:rPr lang="en-US" sz="39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75153" y="2750083"/>
            <a:ext cx="5519242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컴파일언어</a:t>
            </a:r>
            <a:r>
              <a:rPr lang="en-US" sz="39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(C, C++, Go)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51957" y="2254046"/>
            <a:ext cx="1385221" cy="1400982"/>
          </a:xfrm>
          <a:custGeom>
            <a:avLst/>
            <a:gdLst/>
            <a:ahLst/>
            <a:cxnLst/>
            <a:rect l="l" t="t" r="r" b="b"/>
            <a:pathLst>
              <a:path w="1385221" h="1400982">
                <a:moveTo>
                  <a:pt x="0" y="0"/>
                </a:moveTo>
                <a:lnTo>
                  <a:pt x="1385221" y="0"/>
                </a:lnTo>
                <a:lnTo>
                  <a:pt x="1385221" y="1400982"/>
                </a:lnTo>
                <a:lnTo>
                  <a:pt x="0" y="140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144000" y="3655028"/>
            <a:ext cx="8490579" cy="4859927"/>
          </a:xfrm>
          <a:custGeom>
            <a:avLst/>
            <a:gdLst/>
            <a:ahLst/>
            <a:cxnLst/>
            <a:rect l="l" t="t" r="r" b="b"/>
            <a:pathLst>
              <a:path w="8490579" h="4859927">
                <a:moveTo>
                  <a:pt x="0" y="0"/>
                </a:moveTo>
                <a:lnTo>
                  <a:pt x="8490579" y="0"/>
                </a:lnTo>
                <a:lnTo>
                  <a:pt x="8490579" y="4859927"/>
                </a:lnTo>
                <a:lnTo>
                  <a:pt x="0" y="4859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파이썬이란?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What is Python?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05211" y="2596714"/>
            <a:ext cx="5983023" cy="63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Python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4690" y="4440940"/>
            <a:ext cx="7191343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spc="-6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객체지향 프로그래밍(OOP)은 데이터를 객체로 취급하고, 객체 간의 상호작용을 통해 프로그램을 설계하는 방식입니다.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spc="-6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파이썬은 객체지향 언어로, 모든 것이 객체(object)로 표현됩니다.</a:t>
            </a:r>
          </a:p>
          <a:p>
            <a:pPr marL="388620" lvl="1" indent="-194310" algn="l">
              <a:lnSpc>
                <a:spcPts val="288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pc="-6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예: 숫자, 문자열, 리스트 등도 객체로 다뤄집니다.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6634" y="3982470"/>
            <a:ext cx="582086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객체지향 언어(Object-Oriented Language)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58783"/>
            <a:ext cx="16230600" cy="0"/>
          </a:xfrm>
          <a:prstGeom prst="line">
            <a:avLst/>
          </a:prstGeom>
          <a:ln w="66675" cap="flat">
            <a:solidFill>
              <a:srgbClr val="4B52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51957" y="2254046"/>
            <a:ext cx="1385221" cy="1400982"/>
          </a:xfrm>
          <a:custGeom>
            <a:avLst/>
            <a:gdLst/>
            <a:ahLst/>
            <a:cxnLst/>
            <a:rect l="l" t="t" r="r" b="b"/>
            <a:pathLst>
              <a:path w="1385221" h="1400982">
                <a:moveTo>
                  <a:pt x="0" y="0"/>
                </a:moveTo>
                <a:lnTo>
                  <a:pt x="1385221" y="0"/>
                </a:lnTo>
                <a:lnTo>
                  <a:pt x="1385221" y="1400982"/>
                </a:lnTo>
                <a:lnTo>
                  <a:pt x="0" y="140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744567" y="1286715"/>
            <a:ext cx="856265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-12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파이썬이란?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183731"/>
            <a:ext cx="715867" cy="67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2997" b="1" spc="-89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18196" y="1586362"/>
            <a:ext cx="71411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b="1" dirty="0">
                <a:solidFill>
                  <a:srgbClr val="4B52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What is Python?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05211" y="2596714"/>
            <a:ext cx="5983023" cy="63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Gotham Bold"/>
                <a:sym typeface="Gotham Bold"/>
              </a:rPr>
              <a:t>Python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6634" y="3982470"/>
            <a:ext cx="582086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객체지향 언어(Object-Oriented Language)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04306" y="5684342"/>
            <a:ext cx="13679388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코드의 재사용성, 유연성, 유지보수성이 절차지향보다 뛰어남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1086</Words>
  <Application>Microsoft Office PowerPoint</Application>
  <PresentationFormat>사용자 지정</PresentationFormat>
  <Paragraphs>243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Source Han Sans KR Medium</vt:lpstr>
      <vt:lpstr>Calibri</vt:lpstr>
      <vt:lpstr>Source Han Sans KR</vt:lpstr>
      <vt:lpstr>Source Han Sans KR Bold</vt:lpstr>
      <vt:lpstr>Arial</vt:lpstr>
      <vt:lpstr>KoPub돋움체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STP 2025 PROGRAMMING - PYTHON</dc:title>
  <cp:lastModifiedBy>태위 김</cp:lastModifiedBy>
  <cp:revision>1</cp:revision>
  <dcterms:created xsi:type="dcterms:W3CDTF">2006-08-16T00:00:00Z</dcterms:created>
  <dcterms:modified xsi:type="dcterms:W3CDTF">2025-07-03T04:44:55Z</dcterms:modified>
  <dc:identifier>DAGsCmVvqTo</dc:identifier>
</cp:coreProperties>
</file>